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Fira Sans Medium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 Medium" panose="020B0604020202020204" charset="0"/>
      <p:regular r:id="rId21"/>
    </p:embeddedFont>
    <p:embeddedFont>
      <p:font typeface="Fira Sans Bold" panose="020B0604020202020204" charset="0"/>
      <p:regular r:id="rId22"/>
    </p:embeddedFont>
    <p:embeddedFont>
      <p:font typeface="Fira Sans Bold Bold" panose="020B0604020202020204" charset="0"/>
      <p:regular r:id="rId23"/>
    </p:embeddedFont>
    <p:embeddedFont>
      <p:font typeface="Fira Sans Light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962" y="4182557"/>
            <a:ext cx="13264220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0"/>
              </a:lnSpc>
            </a:pPr>
            <a:r>
              <a:rPr lang="en-US" sz="9900">
                <a:solidFill>
                  <a:srgbClr val="000000"/>
                </a:solidFill>
                <a:latin typeface="Fira Sans Bold"/>
              </a:rPr>
              <a:t>OLIST STORE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1028700"/>
            <a:ext cx="4212844" cy="586200"/>
            <a:chOff x="0" y="0"/>
            <a:chExt cx="5617125" cy="781600"/>
          </a:xfrm>
        </p:grpSpPr>
        <p:sp>
          <p:nvSpPr>
            <p:cNvPr id="12" name="TextBox 12"/>
            <p:cNvSpPr txBox="1"/>
            <p:nvPr/>
          </p:nvSpPr>
          <p:spPr>
            <a:xfrm>
              <a:off x="1293956" y="39856"/>
              <a:ext cx="4323169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Fira Sans Medium"/>
                </a:rPr>
                <a:t>EXCELR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905010" cy="781600"/>
            </a:xfrm>
            <a:custGeom>
              <a:avLst/>
              <a:gdLst/>
              <a:ahLst/>
              <a:cxnLst/>
              <a:rect l="l" t="t" r="r" b="b"/>
              <a:pathLst>
                <a:path w="905010" h="781600">
                  <a:moveTo>
                    <a:pt x="0" y="0"/>
                  </a:moveTo>
                  <a:lnTo>
                    <a:pt x="905010" y="0"/>
                  </a:lnTo>
                  <a:lnTo>
                    <a:pt x="905010" y="781600"/>
                  </a:lnTo>
                  <a:lnTo>
                    <a:pt x="0" y="78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32238"/>
            <a:ext cx="15721145" cy="8880710"/>
          </a:xfrm>
          <a:custGeom>
            <a:avLst/>
            <a:gdLst/>
            <a:ahLst/>
            <a:cxnLst/>
            <a:rect l="l" t="t" r="r" b="b"/>
            <a:pathLst>
              <a:path w="15721145" h="8880710">
                <a:moveTo>
                  <a:pt x="0" y="0"/>
                </a:moveTo>
                <a:lnTo>
                  <a:pt x="15721145" y="0"/>
                </a:lnTo>
                <a:lnTo>
                  <a:pt x="15721145" y="8880710"/>
                </a:lnTo>
                <a:lnTo>
                  <a:pt x="0" y="8880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3" r="-1467" b="-71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38180" y="184891"/>
            <a:ext cx="5102185" cy="547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sz="3401" spc="170">
                <a:solidFill>
                  <a:srgbClr val="000000"/>
                </a:solidFill>
                <a:latin typeface="Fira Sans Medium Bold"/>
              </a:rPr>
              <a:t>POWERBI DASHBOARD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593898"/>
            <a:ext cx="15721145" cy="73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 spc="114">
                <a:solidFill>
                  <a:srgbClr val="000000"/>
                </a:solidFill>
                <a:latin typeface="Fira Sans Medium"/>
              </a:rPr>
              <a:t>https://app.powerbi.com/groups/me/reports/acb6de6f-4782-4e19-8842-20bc7dcd0b5b/ReportSection33b73017904197ac950e?experience=power-bi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2342" y="1028700"/>
            <a:ext cx="15543316" cy="8229600"/>
          </a:xfrm>
          <a:custGeom>
            <a:avLst/>
            <a:gdLst/>
            <a:ahLst/>
            <a:cxnLst/>
            <a:rect l="l" t="t" r="r" b="b"/>
            <a:pathLst>
              <a:path w="15543316" h="8229600">
                <a:moveTo>
                  <a:pt x="0" y="0"/>
                </a:moveTo>
                <a:lnTo>
                  <a:pt x="15543316" y="0"/>
                </a:lnTo>
                <a:lnTo>
                  <a:pt x="155433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21" b="-272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68517" y="184868"/>
            <a:ext cx="61509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 spc="169">
                <a:solidFill>
                  <a:srgbClr val="000000"/>
                </a:solidFill>
                <a:latin typeface="Fira Sans Medium Bold"/>
              </a:rPr>
              <a:t>TABLEAU DASHBOARD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9534525"/>
            <a:ext cx="18288000" cy="73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9"/>
              </a:lnSpc>
              <a:spcBef>
                <a:spcPct val="0"/>
              </a:spcBef>
            </a:pPr>
            <a:r>
              <a:rPr lang="en-US" sz="2299" spc="114">
                <a:solidFill>
                  <a:srgbClr val="000000"/>
                </a:solidFill>
                <a:latin typeface="Fira Sans Medium"/>
              </a:rPr>
              <a:t>https://public.tableau.com/views/OLISTSTOREDASHBOARD/MainDashboard?:language=en-US&amp;publish=yes&amp;:display_count=n&amp;:origin=viz_share_link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551274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Review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791741" y="1119188"/>
            <a:ext cx="11496259" cy="381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Throughout this project, we learnt on-How to,</a:t>
            </a:r>
          </a:p>
          <a:p>
            <a:pPr algn="just">
              <a:lnSpc>
                <a:spcPts val="4320"/>
              </a:lnSpc>
            </a:pPr>
            <a:endParaRPr lang="en-US" sz="3600">
              <a:solidFill>
                <a:srgbClr val="000000"/>
              </a:solidFill>
              <a:latin typeface="Fira Sans Light Bold"/>
            </a:endParaRPr>
          </a:p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       &gt;  Import Data</a:t>
            </a:r>
          </a:p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       &gt;  Clean Data </a:t>
            </a:r>
          </a:p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       &gt;  Creating relationship and Analysing with</a:t>
            </a:r>
          </a:p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           different tools </a:t>
            </a:r>
          </a:p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       &gt;  Visualization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91741" y="5757550"/>
            <a:ext cx="1133935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 Showcasing the same KPI's on different tools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396638" y="2009458"/>
            <a:ext cx="98626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7396638" y="5138738"/>
            <a:ext cx="98626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7396638" y="6938338"/>
            <a:ext cx="98626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6791741" y="7242999"/>
            <a:ext cx="1133935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Working within team, helping and motivating </a:t>
            </a: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      each other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983" y="485775"/>
            <a:ext cx="551274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Challenges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092723" y="452059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791741" y="1128713"/>
            <a:ext cx="11496259" cy="545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000000"/>
                </a:solidFill>
                <a:latin typeface="Fira Sans Medium Bold"/>
              </a:rPr>
              <a:t>CHALLENGES FACED DURING THE PROJECT</a:t>
            </a:r>
          </a:p>
          <a:p>
            <a:pPr>
              <a:lnSpc>
                <a:spcPts val="4320"/>
              </a:lnSpc>
            </a:pPr>
            <a:endParaRPr lang="en-US" sz="3799">
              <a:solidFill>
                <a:srgbClr val="000000"/>
              </a:solidFill>
              <a:latin typeface="Fira Sans Medium Bold"/>
            </a:endParaRPr>
          </a:p>
          <a:p>
            <a:pPr>
              <a:lnSpc>
                <a:spcPts val="4320"/>
              </a:lnSpc>
            </a:pPr>
            <a:endParaRPr lang="en-US" sz="3799">
              <a:solidFill>
                <a:srgbClr val="000000"/>
              </a:solidFill>
              <a:latin typeface="Fira Sans Medium Bold"/>
            </a:endParaRP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Merging files in Excel, leads to decrease number </a:t>
            </a:r>
          </a:p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      of rows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Consolidated table gives the variation in the KPIs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Loading large CSV files to MySQL takes time up to 15-45minutes </a:t>
            </a:r>
          </a:p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Light Bold"/>
              </a:rPr>
              <a:t>Faced difficulty while Importing MySQL database to Powerbi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791741" y="2309813"/>
            <a:ext cx="11496259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791741" y="7464025"/>
            <a:ext cx="11496259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6944" y="3848672"/>
            <a:ext cx="9307459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39"/>
              </a:lnSpc>
              <a:spcBef>
                <a:spcPct val="0"/>
              </a:spcBef>
            </a:pPr>
            <a:r>
              <a:rPr lang="en-US" sz="11199" spc="-111">
                <a:solidFill>
                  <a:srgbClr val="000000"/>
                </a:solidFill>
                <a:latin typeface="Fira Sans Medium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815735" y="4784383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6791741" y="2309813"/>
            <a:ext cx="98626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791741" y="7464025"/>
            <a:ext cx="98626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5484036"/>
            <a:ext cx="5524527" cy="89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0"/>
              </a:lnSpc>
              <a:spcBef>
                <a:spcPct val="0"/>
              </a:spcBef>
            </a:pPr>
            <a:r>
              <a:rPr lang="en-US" sz="5232" spc="512">
                <a:solidFill>
                  <a:srgbClr val="231F20"/>
                </a:solidFill>
                <a:latin typeface="Fira Sans Bold Bold"/>
              </a:rPr>
              <a:t>OUR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4326" y="8283520"/>
            <a:ext cx="4695964" cy="4861055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2859"/>
              </a:lnSpc>
            </a:pPr>
            <a:endParaRPr lang="en-US" sz="2199" spc="109" dirty="0">
              <a:solidFill>
                <a:srgbClr val="F4F4F4"/>
              </a:solidFill>
              <a:latin typeface="Fira Sans Medium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58188" y="1119286"/>
            <a:ext cx="5524527" cy="89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0"/>
              </a:lnSpc>
              <a:spcBef>
                <a:spcPct val="0"/>
              </a:spcBef>
            </a:pPr>
            <a:r>
              <a:rPr lang="en-US" sz="5232" spc="512" dirty="0">
                <a:solidFill>
                  <a:srgbClr val="231F20"/>
                </a:solidFill>
                <a:latin typeface="Fira Sans Bold Bold"/>
              </a:rPr>
              <a:t>MENTORS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1582400" y="1953862"/>
            <a:ext cx="7321033" cy="6340049"/>
            <a:chOff x="0" y="0"/>
            <a:chExt cx="3619627" cy="313461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26" y="2327564"/>
            <a:ext cx="3924327" cy="1676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591300"/>
            <a:ext cx="8077200" cy="2971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4081194"/>
            <a:ext cx="44604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14692" y="524509"/>
            <a:ext cx="6109328" cy="90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56" lvl="1" indent="-572128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F4F4F4"/>
                </a:solidFill>
                <a:latin typeface="Fira Sans Light Bold"/>
              </a:rPr>
              <a:t>KPI1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14692" y="1693556"/>
            <a:ext cx="6109328" cy="90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56" lvl="1" indent="-572128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F4F4F4"/>
                </a:solidFill>
                <a:latin typeface="Fira Sans Light Bold"/>
              </a:rPr>
              <a:t>KPI2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14692" y="2863863"/>
            <a:ext cx="6109328" cy="90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56" lvl="1" indent="-572128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F4F4F4"/>
                </a:solidFill>
                <a:latin typeface="Fira Sans Light Bold"/>
              </a:rPr>
              <a:t>KPI3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14692" y="4034170"/>
            <a:ext cx="6109328" cy="90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56" lvl="1" indent="-572128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F4F4F4"/>
                </a:solidFill>
                <a:latin typeface="Fira Sans Light Bold"/>
              </a:rPr>
              <a:t>KPI4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14692" y="6498862"/>
            <a:ext cx="6109328" cy="90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56" lvl="1" indent="-572128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F4F4F4"/>
                </a:solidFill>
                <a:latin typeface="Fira Sans Light Bold"/>
              </a:rPr>
              <a:t>DASHBOARD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33742" y="5328555"/>
            <a:ext cx="6109328" cy="90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56" lvl="1" indent="-572128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F4F4F4"/>
                </a:solidFill>
                <a:latin typeface="Fira Sans Light Bold"/>
              </a:rPr>
              <a:t>KPI5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14692" y="7669168"/>
            <a:ext cx="6109328" cy="90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56" lvl="1" indent="-572128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F4F4F4"/>
                </a:solidFill>
                <a:latin typeface="Fira Sans Light Bold"/>
              </a:rPr>
              <a:t>REVIEW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14692" y="8754109"/>
            <a:ext cx="6109328" cy="90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4256" lvl="1" indent="-572128">
              <a:lnSpc>
                <a:spcPts val="7419"/>
              </a:lnSpc>
              <a:buFont typeface="Arial"/>
              <a:buChar char="•"/>
            </a:pPr>
            <a:r>
              <a:rPr lang="en-US" sz="5299">
                <a:solidFill>
                  <a:srgbClr val="F4F4F4"/>
                </a:solidFill>
                <a:latin typeface="Fira Sans Light Bold"/>
              </a:rPr>
              <a:t>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620286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472595" y="1028700"/>
            <a:ext cx="5425179" cy="4569862"/>
            <a:chOff x="0" y="0"/>
            <a:chExt cx="3721303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21303" cy="3134614"/>
            </a:xfrm>
            <a:custGeom>
              <a:avLst/>
              <a:gdLst/>
              <a:ahLst/>
              <a:cxnLst/>
              <a:rect l="l" t="t" r="r" b="b"/>
              <a:pathLst>
                <a:path w="3721303" h="3134614">
                  <a:moveTo>
                    <a:pt x="3721303" y="1567307"/>
                  </a:moveTo>
                  <a:lnTo>
                    <a:pt x="2816428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16301" y="0"/>
                  </a:lnTo>
                  <a:lnTo>
                    <a:pt x="3721303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7996476" y="7356773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144000" y="1631987"/>
            <a:ext cx="7035312" cy="5177990"/>
          </a:xfrm>
          <a:custGeom>
            <a:avLst/>
            <a:gdLst/>
            <a:ahLst/>
            <a:cxnLst/>
            <a:rect l="l" t="t" r="r" b="b"/>
            <a:pathLst>
              <a:path w="7035312" h="5177990">
                <a:moveTo>
                  <a:pt x="0" y="0"/>
                </a:moveTo>
                <a:lnTo>
                  <a:pt x="7035312" y="0"/>
                </a:lnTo>
                <a:lnTo>
                  <a:pt x="7035312" y="5177989"/>
                </a:lnTo>
                <a:lnTo>
                  <a:pt x="0" y="5177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239632"/>
            <a:ext cx="7774398" cy="270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Weekday sales are higher</a:t>
            </a:r>
          </a:p>
          <a:p>
            <a:pPr algn="just"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Fira Sans Light Bold"/>
            </a:endParaRPr>
          </a:p>
          <a:p>
            <a:pPr marL="669289" lvl="1" indent="-334645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To improve sales on weekend</a:t>
            </a: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      &gt;Keep offers on weekends</a:t>
            </a: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      &gt;Provide the vouchers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1858" y="989049"/>
            <a:ext cx="57686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KPI1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67458" y="4841875"/>
            <a:ext cx="9988396" cy="5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 spc="174">
                <a:solidFill>
                  <a:srgbClr val="FFFFFF"/>
                </a:solidFill>
                <a:latin typeface="Fira Sans Medium"/>
              </a:rPr>
              <a:t>77%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90916" y="3471311"/>
            <a:ext cx="9988396" cy="5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 spc="174">
                <a:solidFill>
                  <a:srgbClr val="FFFFFF"/>
                </a:solidFill>
                <a:latin typeface="Fira Sans Medium"/>
              </a:rPr>
              <a:t>23%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858" y="2337305"/>
            <a:ext cx="7204618" cy="93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1"/>
              </a:lnSpc>
            </a:pPr>
            <a:r>
              <a:rPr lang="en-US" sz="2870" spc="143">
                <a:solidFill>
                  <a:srgbClr val="000000"/>
                </a:solidFill>
                <a:latin typeface="Fira Sans Medium Bold"/>
              </a:rPr>
              <a:t>Weekday Vs Weekend Payment Statistics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620286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472595" y="1028700"/>
            <a:ext cx="5425179" cy="4569862"/>
            <a:chOff x="0" y="0"/>
            <a:chExt cx="3721303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21303" cy="3134614"/>
            </a:xfrm>
            <a:custGeom>
              <a:avLst/>
              <a:gdLst/>
              <a:ahLst/>
              <a:cxnLst/>
              <a:rect l="l" t="t" r="r" b="b"/>
              <a:pathLst>
                <a:path w="3721303" h="3134614">
                  <a:moveTo>
                    <a:pt x="3721303" y="1567307"/>
                  </a:moveTo>
                  <a:lnTo>
                    <a:pt x="2816428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16301" y="0"/>
                  </a:lnTo>
                  <a:lnTo>
                    <a:pt x="3721303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7996476" y="7356773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768557" y="1912285"/>
            <a:ext cx="7442304" cy="5619696"/>
          </a:xfrm>
          <a:custGeom>
            <a:avLst/>
            <a:gdLst/>
            <a:ahLst/>
            <a:cxnLst/>
            <a:rect l="l" t="t" r="r" b="b"/>
            <a:pathLst>
              <a:path w="7442304" h="5619696">
                <a:moveTo>
                  <a:pt x="0" y="0"/>
                </a:moveTo>
                <a:lnTo>
                  <a:pt x="7442303" y="0"/>
                </a:lnTo>
                <a:lnTo>
                  <a:pt x="7442303" y="5619695"/>
                </a:lnTo>
                <a:lnTo>
                  <a:pt x="0" y="56196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8" r="-54" b="-51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91858" y="3699244"/>
            <a:ext cx="7204618" cy="487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Credit card score is higher</a:t>
            </a:r>
          </a:p>
          <a:p>
            <a:pPr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Fira Sans Light Bold"/>
            </a:endParaRP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Credit card offers many advantages </a:t>
            </a:r>
          </a:p>
          <a:p>
            <a:pPr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Fira Sans Light Bold"/>
            </a:endParaRP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Limit the instalments duration to avail the maximum sale</a:t>
            </a:r>
          </a:p>
          <a:p>
            <a:pPr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Fira Sans Light Bold"/>
            </a:endParaRP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 Keep special offers for using Boleto in physical stores on weekends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1858" y="989049"/>
            <a:ext cx="553182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KPI2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858" y="2246349"/>
            <a:ext cx="7681384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9"/>
              </a:lnSpc>
              <a:spcBef>
                <a:spcPct val="0"/>
              </a:spcBef>
            </a:pPr>
            <a:r>
              <a:rPr lang="en-US" sz="2899" spc="144">
                <a:solidFill>
                  <a:srgbClr val="000000"/>
                </a:solidFill>
                <a:latin typeface="Fira Sans Medium Bold"/>
              </a:rPr>
              <a:t>Review Score 5, total count for different Payment type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620286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472595" y="1028700"/>
            <a:ext cx="5425179" cy="4569862"/>
            <a:chOff x="0" y="0"/>
            <a:chExt cx="3721303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21303" cy="3134614"/>
            </a:xfrm>
            <a:custGeom>
              <a:avLst/>
              <a:gdLst/>
              <a:ahLst/>
              <a:cxnLst/>
              <a:rect l="l" t="t" r="r" b="b"/>
              <a:pathLst>
                <a:path w="3721303" h="3134614">
                  <a:moveTo>
                    <a:pt x="3721303" y="1567307"/>
                  </a:moveTo>
                  <a:lnTo>
                    <a:pt x="2816428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16301" y="0"/>
                  </a:lnTo>
                  <a:lnTo>
                    <a:pt x="3721303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7996476" y="7356773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144000" y="2143108"/>
            <a:ext cx="7352753" cy="5041259"/>
          </a:xfrm>
          <a:custGeom>
            <a:avLst/>
            <a:gdLst/>
            <a:ahLst/>
            <a:cxnLst/>
            <a:rect l="l" t="t" r="r" b="b"/>
            <a:pathLst>
              <a:path w="7352753" h="5041259">
                <a:moveTo>
                  <a:pt x="0" y="0"/>
                </a:moveTo>
                <a:lnTo>
                  <a:pt x="7352753" y="0"/>
                </a:lnTo>
                <a:lnTo>
                  <a:pt x="7352753" y="5041259"/>
                </a:lnTo>
                <a:lnTo>
                  <a:pt x="0" y="504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81276" y="3604534"/>
            <a:ext cx="7315200" cy="433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8606" lvl="1" indent="-334303">
              <a:lnSpc>
                <a:spcPts val="4335"/>
              </a:lnSpc>
              <a:buFont typeface="Arial"/>
              <a:buChar char="•"/>
            </a:pPr>
            <a:r>
              <a:rPr lang="en-US" sz="3096">
                <a:solidFill>
                  <a:srgbClr val="000000"/>
                </a:solidFill>
                <a:latin typeface="Fira Sans Light Bold"/>
              </a:rPr>
              <a:t>Overall Average Delivery days are 12</a:t>
            </a:r>
          </a:p>
          <a:p>
            <a:pPr>
              <a:lnSpc>
                <a:spcPts val="4335"/>
              </a:lnSpc>
            </a:pPr>
            <a:endParaRPr lang="en-US" sz="3096">
              <a:solidFill>
                <a:srgbClr val="000000"/>
              </a:solidFill>
              <a:latin typeface="Fira Sans Light Bold"/>
            </a:endParaRPr>
          </a:p>
          <a:p>
            <a:pPr marL="668606" lvl="1" indent="-334303">
              <a:lnSpc>
                <a:spcPts val="4335"/>
              </a:lnSpc>
              <a:buFont typeface="Arial"/>
              <a:buChar char="•"/>
            </a:pPr>
            <a:r>
              <a:rPr lang="en-US" sz="3096">
                <a:solidFill>
                  <a:srgbClr val="000000"/>
                </a:solidFill>
                <a:latin typeface="Fira Sans Light Bold"/>
              </a:rPr>
              <a:t>Shipping days vary from 1-76 days</a:t>
            </a:r>
          </a:p>
          <a:p>
            <a:pPr>
              <a:lnSpc>
                <a:spcPts val="4335"/>
              </a:lnSpc>
            </a:pPr>
            <a:endParaRPr lang="en-US" sz="3096">
              <a:solidFill>
                <a:srgbClr val="000000"/>
              </a:solidFill>
              <a:latin typeface="Fira Sans Light Bold"/>
            </a:endParaRPr>
          </a:p>
          <a:p>
            <a:pPr marL="668606" lvl="1" indent="-334303">
              <a:lnSpc>
                <a:spcPts val="4335"/>
              </a:lnSpc>
              <a:buFont typeface="Arial"/>
              <a:buChar char="•"/>
            </a:pPr>
            <a:r>
              <a:rPr lang="en-US" sz="3096">
                <a:solidFill>
                  <a:srgbClr val="000000"/>
                </a:solidFill>
                <a:latin typeface="Fira Sans Light Bold"/>
              </a:rPr>
              <a:t>Target to reduce the shipping days</a:t>
            </a:r>
          </a:p>
          <a:p>
            <a:pPr>
              <a:lnSpc>
                <a:spcPts val="4335"/>
              </a:lnSpc>
            </a:pPr>
            <a:r>
              <a:rPr lang="en-US" sz="3096">
                <a:solidFill>
                  <a:srgbClr val="000000"/>
                </a:solidFill>
                <a:latin typeface="Fira Sans Light Bold"/>
              </a:rPr>
              <a:t>      &gt;Segregate the top moving products</a:t>
            </a:r>
          </a:p>
          <a:p>
            <a:pPr>
              <a:lnSpc>
                <a:spcPts val="4335"/>
              </a:lnSpc>
            </a:pPr>
            <a:r>
              <a:rPr lang="en-US" sz="3096">
                <a:solidFill>
                  <a:srgbClr val="000000"/>
                </a:solidFill>
                <a:latin typeface="Fira Sans Light Bold"/>
              </a:rPr>
              <a:t>      &gt;Prioritize the products according to</a:t>
            </a:r>
          </a:p>
          <a:p>
            <a:pPr>
              <a:lnSpc>
                <a:spcPts val="4335"/>
              </a:lnSpc>
            </a:pPr>
            <a:r>
              <a:rPr lang="en-US" sz="3096">
                <a:solidFill>
                  <a:srgbClr val="000000"/>
                </a:solidFill>
                <a:latin typeface="Fira Sans Light Bold"/>
              </a:rPr>
              <a:t>        the customer history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028700"/>
            <a:ext cx="553182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KPI3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20286" y="6010994"/>
            <a:ext cx="2049042" cy="47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3"/>
              </a:lnSpc>
              <a:spcBef>
                <a:spcPct val="0"/>
              </a:spcBef>
            </a:pPr>
            <a:r>
              <a:rPr lang="en-US" sz="2856" spc="142">
                <a:solidFill>
                  <a:srgbClr val="000000"/>
                </a:solidFill>
                <a:latin typeface="Fira Sans Medium Bold"/>
              </a:rPr>
              <a:t>PET SHOP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86000"/>
            <a:ext cx="7503420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9"/>
              </a:lnSpc>
              <a:spcBef>
                <a:spcPct val="0"/>
              </a:spcBef>
            </a:pPr>
            <a:r>
              <a:rPr lang="en-US" sz="2899" spc="144">
                <a:solidFill>
                  <a:srgbClr val="000000"/>
                </a:solidFill>
                <a:latin typeface="Fira Sans Medium"/>
              </a:rPr>
              <a:t>Average number of days taken for Pet Shop Product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620286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472595" y="1028700"/>
            <a:ext cx="5425179" cy="4569862"/>
            <a:chOff x="0" y="0"/>
            <a:chExt cx="3721303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21303" cy="3134614"/>
            </a:xfrm>
            <a:custGeom>
              <a:avLst/>
              <a:gdLst/>
              <a:ahLst/>
              <a:cxnLst/>
              <a:rect l="l" t="t" r="r" b="b"/>
              <a:pathLst>
                <a:path w="3721303" h="3134614">
                  <a:moveTo>
                    <a:pt x="3721303" y="1567307"/>
                  </a:moveTo>
                  <a:lnTo>
                    <a:pt x="2816428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16301" y="0"/>
                  </a:lnTo>
                  <a:lnTo>
                    <a:pt x="3721303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7996476" y="7356773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591318" y="2158968"/>
            <a:ext cx="8393630" cy="5197806"/>
          </a:xfrm>
          <a:custGeom>
            <a:avLst/>
            <a:gdLst/>
            <a:ahLst/>
            <a:cxnLst/>
            <a:rect l="l" t="t" r="r" b="b"/>
            <a:pathLst>
              <a:path w="8393630" h="5197806">
                <a:moveTo>
                  <a:pt x="0" y="0"/>
                </a:moveTo>
                <a:lnTo>
                  <a:pt x="8393630" y="0"/>
                </a:lnTo>
                <a:lnTo>
                  <a:pt x="8393630" y="5197805"/>
                </a:lnTo>
                <a:lnTo>
                  <a:pt x="0" y="5197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91858" y="3585728"/>
            <a:ext cx="7799460" cy="54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Overall Product, Average Price-&gt;120.82 and Payment value-&gt;172.69</a:t>
            </a:r>
          </a:p>
          <a:p>
            <a:pPr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Fira Sans Light Bold"/>
            </a:endParaRP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Sao Paulo city customers buy low price products</a:t>
            </a:r>
          </a:p>
          <a:p>
            <a:pPr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Fira Sans Light Bold"/>
            </a:endParaRP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To achieve highest sale 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      &gt;Top products stocked adequately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      &gt;Offer as buy1-get1 for more sale 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      &gt;Reviews from the seller       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1858" y="989049"/>
            <a:ext cx="553182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KPI4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858" y="2155115"/>
            <a:ext cx="7447990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9"/>
              </a:lnSpc>
              <a:spcBef>
                <a:spcPct val="0"/>
              </a:spcBef>
            </a:pPr>
            <a:r>
              <a:rPr lang="en-US" sz="2899" spc="144">
                <a:solidFill>
                  <a:srgbClr val="000000"/>
                </a:solidFill>
                <a:latin typeface="Fira Sans Medium"/>
              </a:rPr>
              <a:t>Average Price and Payment value for Sao Paulo City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1620286" y="5803579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4472595" y="1028700"/>
            <a:ext cx="5425179" cy="4569862"/>
            <a:chOff x="0" y="0"/>
            <a:chExt cx="3721303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21303" cy="3134614"/>
            </a:xfrm>
            <a:custGeom>
              <a:avLst/>
              <a:gdLst/>
              <a:ahLst/>
              <a:cxnLst/>
              <a:rect l="l" t="t" r="r" b="b"/>
              <a:pathLst>
                <a:path w="3721303" h="3134614">
                  <a:moveTo>
                    <a:pt x="3721303" y="1567307"/>
                  </a:moveTo>
                  <a:lnTo>
                    <a:pt x="2816428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816301" y="0"/>
                  </a:lnTo>
                  <a:lnTo>
                    <a:pt x="3721303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7996476" y="7356773"/>
            <a:ext cx="3801687" cy="3292279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204995" y="2125316"/>
            <a:ext cx="7980189" cy="5231457"/>
          </a:xfrm>
          <a:custGeom>
            <a:avLst/>
            <a:gdLst/>
            <a:ahLst/>
            <a:cxnLst/>
            <a:rect l="l" t="t" r="r" b="b"/>
            <a:pathLst>
              <a:path w="7980189" h="5231457">
                <a:moveTo>
                  <a:pt x="0" y="0"/>
                </a:moveTo>
                <a:lnTo>
                  <a:pt x="7980189" y="0"/>
                </a:lnTo>
                <a:lnTo>
                  <a:pt x="7980189" y="5231457"/>
                </a:lnTo>
                <a:lnTo>
                  <a:pt x="0" y="5231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91858" y="3486013"/>
            <a:ext cx="7540150" cy="596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Customers will be happy if the product delivered faster</a:t>
            </a:r>
          </a:p>
          <a:p>
            <a:pPr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Fira Sans Light Bold"/>
            </a:endParaRPr>
          </a:p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Keep customers happy (Customer loyalty program)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       &gt;Providing membership (Ex: Gold)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       &gt;We can avail free shipment charges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       &gt;Providing Vouchers 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       &gt;Discounts after reaching target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Fira Sans Light Bold"/>
              </a:rPr>
              <a:t>       &gt;Gift products</a:t>
            </a:r>
          </a:p>
          <a:p>
            <a:pPr>
              <a:lnSpc>
                <a:spcPts val="4339"/>
              </a:lnSpc>
            </a:pPr>
            <a:endParaRPr lang="en-US" sz="3099">
              <a:solidFill>
                <a:srgbClr val="000000"/>
              </a:solidFill>
              <a:latin typeface="Fira Sans Ligh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1858" y="989049"/>
            <a:ext cx="553182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KPI5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858" y="2246349"/>
            <a:ext cx="7540150" cy="94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9"/>
              </a:lnSpc>
              <a:spcBef>
                <a:spcPct val="0"/>
              </a:spcBef>
            </a:pPr>
            <a:r>
              <a:rPr lang="en-US" sz="2899" spc="144">
                <a:solidFill>
                  <a:srgbClr val="000000"/>
                </a:solidFill>
                <a:latin typeface="Fira Sans Medium"/>
              </a:rPr>
              <a:t>Relationship between Shipping days and Review Score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168" y="1700348"/>
            <a:ext cx="17056575" cy="7833277"/>
          </a:xfrm>
          <a:custGeom>
            <a:avLst/>
            <a:gdLst/>
            <a:ahLst/>
            <a:cxnLst/>
            <a:rect l="l" t="t" r="r" b="b"/>
            <a:pathLst>
              <a:path w="17056575" h="7833277">
                <a:moveTo>
                  <a:pt x="0" y="0"/>
                </a:moveTo>
                <a:lnTo>
                  <a:pt x="17056575" y="0"/>
                </a:lnTo>
                <a:lnTo>
                  <a:pt x="17056575" y="7833277"/>
                </a:lnTo>
                <a:lnTo>
                  <a:pt x="0" y="783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" r="-446" b="-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96496" y="817996"/>
            <a:ext cx="61509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 spc="169">
                <a:solidFill>
                  <a:srgbClr val="000000"/>
                </a:solidFill>
                <a:latin typeface="Fira Sans Medium Bold"/>
              </a:rPr>
              <a:t>EXCEL DASHBOARD</a:t>
            </a:r>
            <a:r>
              <a:rPr lang="en-US" sz="3399" spc="169">
                <a:solidFill>
                  <a:srgbClr val="FFFFFF"/>
                </a:solidFill>
                <a:latin typeface="Fira Sans Medium Bold"/>
              </a:rPr>
              <a:t>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360</Words>
  <Application>Microsoft Office PowerPoint</Application>
  <PresentationFormat>Custom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Fira Sans Medium Bold</vt:lpstr>
      <vt:lpstr>Calibri</vt:lpstr>
      <vt:lpstr>Fira Sans Medium</vt:lpstr>
      <vt:lpstr>Fira Sans Bold</vt:lpstr>
      <vt:lpstr>Arial</vt:lpstr>
      <vt:lpstr>Fira Sans Bold Bold</vt:lpstr>
      <vt:lpstr>Fira Sans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STORE ANALYSIS</dc:title>
  <cp:lastModifiedBy>Admin</cp:lastModifiedBy>
  <cp:revision>2</cp:revision>
  <dcterms:created xsi:type="dcterms:W3CDTF">2006-08-16T00:00:00Z</dcterms:created>
  <dcterms:modified xsi:type="dcterms:W3CDTF">2023-06-18T17:07:16Z</dcterms:modified>
  <dc:identifier>DAFl9eeIDkk</dc:identifier>
</cp:coreProperties>
</file>